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tif" ContentType="image/t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harts/chart1.xml" ContentType="application/vnd.openxmlformats-officedocument.drawingml.chart+xml"/>
  <Override PartName="/ppt/comments/comment4.xml" ContentType="application/vnd.openxmlformats-officedocument.presentationml.comments+xml"/>
  <Override PartName="/ppt/charts/chart2.xml" ContentType="application/vnd.openxmlformats-officedocument.drawingml.chart+xml"/>
  <Override PartName="/ppt/comments/comment5.xml" ContentType="application/vnd.openxmlformats-officedocument.presentationml.comments+xml"/>
  <Override PartName="/ppt/comments/comment6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e Sample" initials="JS" lastIdx="9" clrIdx="0">
    <p:extLst>
      <p:ext uri="{19B8F6BF-5375-455C-9EA6-DF929625EA0E}">
        <p15:presenceInfo xmlns:p15="http://schemas.microsoft.com/office/powerpoint/2012/main" userId="9dbe19024058c4e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6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image" Target="../media/image14.jpeg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09877"/>
          <c:y val="5.3381699999999997E-2"/>
          <c:w val="0.87055300000000002"/>
          <c:h val="0.6291430000000000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Region 2</c:v>
                </c:pt>
              </c:strCache>
            </c:strRef>
          </c:tx>
          <c:spPr>
            <a:blipFill rotWithShape="1">
              <a:blip xmlns:r="http://schemas.openxmlformats.org/officeDocument/2006/relationships" r:embed="rId1"/>
              <a:srcRect/>
              <a:tile tx="0" ty="0" sx="100000" sy="100000" flip="none" algn="tl"/>
            </a:blipFill>
            <a:ln w="12700" cap="flat">
              <a:noFill/>
              <a:miter lim="400000"/>
            </a:ln>
            <a:effectLst>
              <a:outerShdw blurRad="127000" dist="76200" dir="18900000" algn="tl">
                <a:srgbClr val="000000">
                  <a:alpha val="75000"/>
                </a:srgbClr>
              </a:outerShdw>
            </a:effectLst>
          </c:spPr>
          <c:invertIfNegative val="0"/>
          <c:dLbls>
            <c:numFmt formatCode="&quot;$&quot;#,##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0" i="0" u="none" strike="noStrike">
                    <a:solidFill>
                      <a:srgbClr val="FFFFFF"/>
                    </a:solidFill>
                    <a:effectLst>
                      <a:outerShdw blurRad="2286000" dist="152400" dir="18900000" algn="tl">
                        <a:srgbClr val="000000">
                          <a:alpha val="75000"/>
                        </a:srgbClr>
                      </a:outerShdw>
                    </a:effectLst>
                    <a:latin typeface="Avenir Next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Sheet1!$B$1:$H$1</c:f>
              <c:strCache>
                <c:ptCount val="7"/>
                <c:pt idx="0">
                  <c:v>iKeepTrak</c:v>
                </c:pt>
                <c:pt idx="1">
                  <c:v>ProCare</c:v>
                </c:pt>
                <c:pt idx="2">
                  <c:v>EZChildTrack</c:v>
                </c:pt>
                <c:pt idx="3">
                  <c:v>Childcare Manager</c:v>
                </c:pt>
                <c:pt idx="4">
                  <c:v>AimyPlus</c:v>
                </c:pt>
                <c:pt idx="5">
                  <c:v>Prime Child Care</c:v>
                </c:pt>
                <c:pt idx="6">
                  <c:v>EZCare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4000</c:v>
                </c:pt>
                <c:pt idx="1">
                  <c:v>12950</c:v>
                </c:pt>
                <c:pt idx="2">
                  <c:v>21000</c:v>
                </c:pt>
                <c:pt idx="3">
                  <c:v>23065</c:v>
                </c:pt>
                <c:pt idx="4">
                  <c:v>27300</c:v>
                </c:pt>
                <c:pt idx="5">
                  <c:v>34300</c:v>
                </c:pt>
                <c:pt idx="6">
                  <c:v>41300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-10"/>
        <c:axId val="360521632"/>
        <c:axId val="360523984"/>
      </c:barChart>
      <c:catAx>
        <c:axId val="36052163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-18900000"/>
          <a:lstStyle/>
          <a:p>
            <a:pPr>
              <a:defRPr sz="2200" b="0" i="0" u="none" strike="noStrike">
                <a:solidFill>
                  <a:srgbClr val="000000"/>
                </a:solidFill>
                <a:latin typeface="Avenir Next"/>
              </a:defRPr>
            </a:pPr>
            <a:endParaRPr lang="en-US"/>
          </a:p>
        </c:txPr>
        <c:crossAx val="360523984"/>
        <c:crosses val="autoZero"/>
        <c:auto val="1"/>
        <c:lblAlgn val="ctr"/>
        <c:lblOffset val="100"/>
        <c:noMultiLvlLbl val="1"/>
      </c:catAx>
      <c:valAx>
        <c:axId val="360523984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minorGridlines>
          <c:spPr>
            <a:ln w="12700" cap="flat">
              <a:solidFill>
                <a:srgbClr val="000000"/>
              </a:solidFill>
              <a:prstDash val="solid"/>
              <a:miter lim="400000"/>
            </a:ln>
          </c:spPr>
        </c:minorGridlines>
        <c:numFmt formatCode="&quot;$&quot;#,##0" sourceLinked="0"/>
        <c:majorTickMark val="none"/>
        <c:minorTickMark val="none"/>
        <c:tickLblPos val="nextTo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200" b="0" i="0" u="none" strike="noStrike">
                <a:solidFill>
                  <a:srgbClr val="000000"/>
                </a:solidFill>
                <a:latin typeface="Avenir Next"/>
              </a:defRPr>
            </a:pPr>
            <a:endParaRPr lang="en-US"/>
          </a:p>
        </c:txPr>
        <c:crossAx val="360521632"/>
        <c:crosses val="autoZero"/>
        <c:crossBetween val="between"/>
        <c:majorUnit val="12500"/>
        <c:minorUnit val="6250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roundedCorners val="0"/>
  <c:style val="2"/>
  <c:chart>
    <c:autoTitleDeleted val="1"/>
    <c:view3D>
      <c:rotX val="20"/>
      <c:hPercent val="51"/>
      <c:rotY val="16"/>
      <c:depthPercent val="48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0000000000000001E-3"/>
          <c:y val="5.0000000000000001E-3"/>
          <c:w val="0.99"/>
          <c:h val="0.9875000000000000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ProCare</c:v>
                </c:pt>
              </c:strCache>
            </c:strRef>
          </c:tx>
          <c:spPr>
            <a:solidFill>
              <a:srgbClr val="01A2FF"/>
            </a:solidFill>
            <a:ln w="12700" cap="flat">
              <a:noFill/>
              <a:miter lim="400000"/>
            </a:ln>
            <a:effectLst>
              <a:outerShdw blurRad="254000" dir="7320000" algn="tl">
                <a:srgbClr val="000000">
                  <a:alpha val="55000"/>
                </a:srgbClr>
              </a:outerShdw>
            </a:effectLst>
            <a:sp3d prstMaterial="matte"/>
          </c:spPr>
          <c:invertIfNegative val="0"/>
          <c:cat>
            <c:strRef>
              <c:f>Sheet1!$B$1:$D$1</c:f>
              <c:strCache>
                <c:ptCount val="3"/>
                <c:pt idx="0">
                  <c:v>First Year</c:v>
                </c:pt>
                <c:pt idx="1">
                  <c:v>Second Year</c:v>
                </c:pt>
                <c:pt idx="2">
                  <c:v>Third Year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158550</c:v>
                </c:pt>
                <c:pt idx="1">
                  <c:v>113850</c:v>
                </c:pt>
                <c:pt idx="2">
                  <c:v>113850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EZChild</c:v>
                </c:pt>
              </c:strCache>
            </c:strRef>
          </c:tx>
          <c:spPr>
            <a:solidFill>
              <a:srgbClr val="60D836"/>
            </a:solidFill>
            <a:ln w="12700" cap="flat">
              <a:noFill/>
              <a:miter lim="400000"/>
            </a:ln>
            <a:effectLst>
              <a:outerShdw blurRad="254000" dir="7320000" algn="tl">
                <a:srgbClr val="000000">
                  <a:alpha val="55000"/>
                </a:srgbClr>
              </a:outerShdw>
            </a:effectLst>
            <a:sp3d prstMaterial="matte"/>
          </c:spPr>
          <c:invertIfNegative val="0"/>
          <c:cat>
            <c:strRef>
              <c:f>Sheet1!$B$1:$D$1</c:f>
              <c:strCache>
                <c:ptCount val="3"/>
                <c:pt idx="0">
                  <c:v>First Year</c:v>
                </c:pt>
                <c:pt idx="1">
                  <c:v>Second Year</c:v>
                </c:pt>
                <c:pt idx="2">
                  <c:v>Third Year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>
                  <c:v>189000</c:v>
                </c:pt>
                <c:pt idx="1">
                  <c:v>189000</c:v>
                </c:pt>
                <c:pt idx="2">
                  <c:v>189000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shape val="box"/>
        <c:axId val="360522024"/>
        <c:axId val="359366160"/>
        <c:axId val="401595496"/>
      </c:bar3DChart>
      <c:catAx>
        <c:axId val="36052202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low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2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en-US"/>
          </a:p>
        </c:txPr>
        <c:crossAx val="359366160"/>
        <c:crosses val="autoZero"/>
        <c:auto val="1"/>
        <c:lblAlgn val="ctr"/>
        <c:lblOffset val="100"/>
        <c:noMultiLvlLbl val="1"/>
      </c:catAx>
      <c:valAx>
        <c:axId val="359366160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numFmt formatCode="&quot;$&quot;#,##0.00" sourceLinked="0"/>
        <c:majorTickMark val="none"/>
        <c:minorTickMark val="none"/>
        <c:tickLblPos val="high"/>
        <c:spPr>
          <a:ln w="12700" cap="flat">
            <a:noFill/>
            <a:prstDash val="solid"/>
            <a:miter lim="400000"/>
          </a:ln>
        </c:spPr>
        <c:txPr>
          <a:bodyPr rot="0"/>
          <a:lstStyle/>
          <a:p>
            <a:pPr>
              <a:defRPr sz="2200" b="0" i="0" u="none" strike="noStrike">
                <a:solidFill>
                  <a:srgbClr val="000000"/>
                </a:solidFill>
                <a:latin typeface="Helvetica Neue"/>
              </a:defRPr>
            </a:pPr>
            <a:endParaRPr lang="en-US"/>
          </a:p>
        </c:txPr>
        <c:crossAx val="360522024"/>
        <c:crosses val="autoZero"/>
        <c:crossBetween val="between"/>
        <c:majorUnit val="47500"/>
        <c:minorUnit val="23750"/>
      </c:valAx>
      <c:serAx>
        <c:axId val="401595496"/>
        <c:scaling>
          <c:orientation val="minMax"/>
        </c:scaling>
        <c:delete val="0"/>
        <c:axPos val="b"/>
        <c:majorTickMark val="out"/>
        <c:minorTickMark val="none"/>
        <c:tickLblPos val="none"/>
        <c:spPr>
          <a:ln w="12700" cap="flat">
            <a:noFill/>
            <a:prstDash val="solid"/>
            <a:miter lim="400000"/>
          </a:ln>
        </c:spPr>
        <c:crossAx val="359366160"/>
        <c:crosses val="autoZero"/>
        <c:tickLblSkip val="1"/>
      </c:ser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8-13T11:56:55.424" idx="1">
    <p:pos x="1616" y="4225"/>
    <p:text>This is supposed to be your name and the name(s) of the person who is your listener</p:text>
    <p:extLst>
      <p:ext uri="{C676402C-5697-4E1C-873F-D02D1690AC5C}">
        <p15:threadingInfo xmlns:p15="http://schemas.microsoft.com/office/powerpoint/2012/main" timeZoneBias="300"/>
      </p:ext>
    </p:extLst>
  </p:cm>
  <p:cm authorId="1" dt="2017-11-16T09:12:12.548" idx="5">
    <p:pos x="4652" y="2897"/>
    <p:text>It may be better here to mention the name of the company.</p:text>
    <p:extLst>
      <p:ext uri="{C676402C-5697-4E1C-873F-D02D1690AC5C}">
        <p15:threadingInfo xmlns:p15="http://schemas.microsoft.com/office/powerpoint/2012/main" timeZoneBias="36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8-13T11:59:14.071" idx="2">
    <p:pos x="3728" y="2340"/>
    <p:text>I like the idea of these images but I am not keen on the execution. The left side looks too orderly for the point you are trying to make. The arrow strikes me as a bit of overkill as well</p:text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11-16T09:13:48.057" idx="6">
    <p:pos x="5289" y="829"/>
    <p:text>This is probably a bit too blunt or vague. "Does not beneit us" can be stated in more specific terms.</p:text>
    <p:extLst>
      <p:ext uri="{C676402C-5697-4E1C-873F-D02D1690AC5C}">
        <p15:threadingInfo xmlns:p15="http://schemas.microsoft.com/office/powerpoint/2012/main" timeZoneBias="36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8-13T12:01:22.254" idx="3">
    <p:pos x="4252" y="4644"/>
    <p:text>Some of the labels do not align here. Also, where is After 3 on the chart?</p:text>
    <p:extLst mod="1">
      <p:ext uri="{C676402C-5697-4E1C-873F-D02D1690AC5C}">
        <p15:threadingInfo xmlns:p15="http://schemas.microsoft.com/office/powerpoint/2012/main" timeZoneBias="30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11-16T09:15:35.856" idx="7">
    <p:pos x="5027" y="829"/>
    <p:text>"...is also the most afforable and offers the benefits we need"</p:text>
    <p:extLst>
      <p:ext uri="{C676402C-5697-4E1C-873F-D02D1690AC5C}">
        <p15:threadingInfo xmlns:p15="http://schemas.microsoft.com/office/powerpoint/2012/main" timeZoneBias="360"/>
      </p:ext>
    </p:extLst>
  </p:cm>
  <p:cm authorId="1" dt="2017-11-16T09:16:04.137" idx="8">
    <p:pos x="7539" y="2193"/>
    <p:text>Be careful using graphics that draw attention to themselves. This graphic is poorly labeled and hard to understand. What does blue represent? What does green represent?</p:text>
    <p:extLst>
      <p:ext uri="{C676402C-5697-4E1C-873F-D02D1690AC5C}">
        <p15:threadingInfo xmlns:p15="http://schemas.microsoft.com/office/powerpoint/2012/main" timeZoneBias="360"/>
      </p:ext>
    </p:extLst>
  </p:cm>
</p:cmLst>
</file>

<file path=ppt/comments/comment6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11-16T09:17:40.739" idx="9">
    <p:pos x="5411" y="489"/>
    <p:text>It will not streamline the company but it will streamline specific processes. Also, why not be specific: Conclude by saying how much will be saved.</p:text>
    <p:extLst>
      <p:ext uri="{C676402C-5697-4E1C-873F-D02D1690AC5C}">
        <p15:threadingInfo xmlns:p15="http://schemas.microsoft.com/office/powerpoint/2012/main" timeZoneBias="36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1014169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13"/>
          </p:nvPr>
        </p:nvSpPr>
        <p:spPr>
          <a:xfrm>
            <a:off x="1625600" y="673100"/>
            <a:ext cx="9753600" cy="5905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228600" algn="ctr">
              <a:spcBef>
                <a:spcPts val="0"/>
              </a:spcBef>
              <a:buSzTx/>
              <a:buNone/>
              <a:defRPr sz="3700"/>
            </a:lvl2pPr>
            <a:lvl3pPr marL="0" indent="457200" algn="ctr">
              <a:spcBef>
                <a:spcPts val="0"/>
              </a:spcBef>
              <a:buSzTx/>
              <a:buNone/>
              <a:defRPr sz="3700"/>
            </a:lvl3pPr>
            <a:lvl4pPr marL="0" indent="685800" algn="ctr">
              <a:spcBef>
                <a:spcPts val="0"/>
              </a:spcBef>
              <a:buSzTx/>
              <a:buNone/>
              <a:defRPr sz="3700"/>
            </a:lvl4pPr>
            <a:lvl5pPr marL="0" indent="91440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6718300" y="25908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42900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718300" y="8890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1366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112"/>
            <a:ext cx="10464800" cy="609776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comments" Target="../comments/commen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i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tif"/><Relationship Id="rId12" Type="http://schemas.openxmlformats.org/officeDocument/2006/relationships/comments" Target="../comments/commen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6.tif"/><Relationship Id="rId11" Type="http://schemas.openxmlformats.org/officeDocument/2006/relationships/image" Target="../media/image3.png"/><Relationship Id="rId5" Type="http://schemas.openxmlformats.org/officeDocument/2006/relationships/image" Target="../media/image5.tif"/><Relationship Id="rId10" Type="http://schemas.openxmlformats.org/officeDocument/2006/relationships/image" Target="../media/image10.tif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3.xml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3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3.tif"/><Relationship Id="rId5" Type="http://schemas.openxmlformats.org/officeDocument/2006/relationships/image" Target="../media/image12.tif"/><Relationship Id="rId4" Type="http://schemas.openxmlformats.org/officeDocument/2006/relationships/image" Target="../media/image11.t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comments" Target="../comments/comment4.xml"/><Relationship Id="rId5" Type="http://schemas.openxmlformats.org/officeDocument/2006/relationships/image" Target="../media/image3.png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comments" Target="../comments/comment5.xml"/><Relationship Id="rId5" Type="http://schemas.openxmlformats.org/officeDocument/2006/relationships/image" Target="../media/image3.png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tif"/><Relationship Id="rId13" Type="http://schemas.openxmlformats.org/officeDocument/2006/relationships/image" Target="../media/image8.tif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6.tif"/><Relationship Id="rId12" Type="http://schemas.openxmlformats.org/officeDocument/2006/relationships/image" Target="../media/image6.tif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3.png"/><Relationship Id="rId11" Type="http://schemas.openxmlformats.org/officeDocument/2006/relationships/image" Target="../media/image18.tif"/><Relationship Id="rId5" Type="http://schemas.openxmlformats.org/officeDocument/2006/relationships/image" Target="../media/image15.tif"/><Relationship Id="rId10" Type="http://schemas.openxmlformats.org/officeDocument/2006/relationships/image" Target="../media/image5.tif"/><Relationship Id="rId4" Type="http://schemas.openxmlformats.org/officeDocument/2006/relationships/image" Target="../media/image9.png"/><Relationship Id="rId9" Type="http://schemas.openxmlformats.org/officeDocument/2006/relationships/image" Target="../media/image7.tif"/><Relationship Id="rId14" Type="http://schemas.openxmlformats.org/officeDocument/2006/relationships/comments" Target="../comments/commen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After3 After-School Program"/>
          <p:cNvSpPr txBox="1">
            <a:spLocks noGrp="1"/>
          </p:cNvSpPr>
          <p:nvPr>
            <p:ph type="ctrTitle"/>
          </p:nvPr>
        </p:nvSpPr>
        <p:spPr>
          <a:xfrm>
            <a:off x="1270000" y="596900"/>
            <a:ext cx="10464800" cy="3302000"/>
          </a:xfrm>
          <a:prstGeom prst="rect">
            <a:avLst/>
          </a:prstGeom>
        </p:spPr>
        <p:txBody>
          <a:bodyPr anchor="ctr"/>
          <a:lstStyle/>
          <a:p>
            <a:pPr defTabSz="537463">
              <a:defRPr sz="7360"/>
            </a:pPr>
            <a:r>
              <a:t>After</a:t>
            </a:r>
            <a:r>
              <a:rPr sz="13248" baseline="-5999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3</a:t>
            </a:r>
            <a:r>
              <a:t> After-School Program</a:t>
            </a:r>
          </a:p>
        </p:txBody>
      </p:sp>
      <p:sp>
        <p:nvSpPr>
          <p:cNvPr id="120" name="Selecting an Electronic System to…"/>
          <p:cNvSpPr txBox="1">
            <a:spLocks noGrp="1"/>
          </p:cNvSpPr>
          <p:nvPr>
            <p:ph type="subTitle" sz="quarter" idx="1"/>
          </p:nvPr>
        </p:nvSpPr>
        <p:spPr>
          <a:xfrm>
            <a:off x="1270000" y="4108450"/>
            <a:ext cx="10464800" cy="1130300"/>
          </a:xfrm>
          <a:prstGeom prst="rect">
            <a:avLst/>
          </a:prstGeom>
        </p:spPr>
        <p:txBody>
          <a:bodyPr/>
          <a:lstStyle/>
          <a:p>
            <a:pPr defTabSz="461518">
              <a:defRPr sz="2923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dirty="0"/>
              <a:t>Selecting an Electronic System to </a:t>
            </a:r>
          </a:p>
          <a:p>
            <a:pPr defTabSz="461518">
              <a:defRPr sz="2923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dirty="0"/>
              <a:t>Best Suit Our Needs</a:t>
            </a:r>
          </a:p>
        </p:txBody>
      </p:sp>
      <p:sp>
        <p:nvSpPr>
          <p:cNvPr id="121" name="UH D. Student…"/>
          <p:cNvSpPr txBox="1"/>
          <p:nvPr/>
        </p:nvSpPr>
        <p:spPr>
          <a:xfrm>
            <a:off x="1459788" y="6771029"/>
            <a:ext cx="4341351" cy="19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spcBef>
                <a:spcPts val="800"/>
              </a:spcBef>
              <a:defRPr b="0">
                <a:latin typeface="Avenir Next"/>
                <a:ea typeface="Avenir Next"/>
                <a:cs typeface="Avenir Next"/>
                <a:sym typeface="Avenir Next"/>
              </a:defRPr>
            </a:pPr>
            <a:r>
              <a:t>UH D. Student</a:t>
            </a:r>
          </a:p>
          <a:p>
            <a:pPr algn="l">
              <a:spcBef>
                <a:spcPts val="800"/>
              </a:spcBef>
              <a:defRPr b="0">
                <a:latin typeface="Avenir Next"/>
                <a:ea typeface="Avenir Next"/>
                <a:cs typeface="Avenir Next"/>
                <a:sym typeface="Avenir Next"/>
              </a:defRPr>
            </a:pPr>
            <a:r>
              <a:t>University of Houston - Downtown</a:t>
            </a:r>
          </a:p>
          <a:p>
            <a:pPr algn="l">
              <a:spcBef>
                <a:spcPts val="800"/>
              </a:spcBef>
              <a:defRPr b="0">
                <a:latin typeface="Avenir Next"/>
                <a:ea typeface="Avenir Next"/>
                <a:cs typeface="Avenir Next"/>
                <a:sym typeface="Avenir Next"/>
              </a:defRPr>
            </a:pPr>
            <a:r>
              <a:t>August 10, 2017</a:t>
            </a:r>
          </a:p>
        </p:txBody>
      </p:sp>
      <p:grpSp>
        <p:nvGrpSpPr>
          <p:cNvPr id="124" name="20116816_1459158504122220_3928584221732740667_o.jpg"/>
          <p:cNvGrpSpPr/>
          <p:nvPr/>
        </p:nvGrpSpPr>
        <p:grpSpPr>
          <a:xfrm>
            <a:off x="6792019" y="5426208"/>
            <a:ext cx="5334001" cy="3903135"/>
            <a:chOff x="0" y="0"/>
            <a:chExt cx="5334000" cy="3903133"/>
          </a:xfrm>
        </p:grpSpPr>
        <p:pic>
          <p:nvPicPr>
            <p:cNvPr id="123" name="20116816_1459158504122220_3928584221732740667_o.jpg" descr="20116816_1459158504122220_3928584221732740667_o.jp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27000" y="88900"/>
              <a:ext cx="5080000" cy="3572934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122" name="20116816_1459158504122220_3928584221732740667_o.jpg" descr="20116816_1459158504122220_3928584221732740667_o.jpg"/>
            <p:cNvPicPr>
              <a:picLocks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5334000" cy="3903134"/>
            </a:xfrm>
            <a:prstGeom prst="rect">
              <a:avLst/>
            </a:prstGeom>
            <a:effectLst/>
          </p:spPr>
        </p:pic>
      </p:grpSp>
      <p:pic>
        <p:nvPicPr>
          <p:cNvPr id="125" name="Page 1 Number Two.m4a" descr="Page 1 Number Two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/>
          </a:blip>
          <a:stretch>
            <a:fillRect/>
          </a:stretch>
        </p:blipFill>
        <p:spPr>
          <a:xfrm>
            <a:off x="11163796" y="9754989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30" fill="hold"/>
                                        <p:tgtEl>
                                          <p:spTgt spid="1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12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An electronic system will streamline work time and raise productivity.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>
              <a:defRPr sz="4800"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t>An electronic system will streamline work time and raise productivity.</a:t>
            </a:r>
          </a:p>
        </p:txBody>
      </p:sp>
      <p:pic>
        <p:nvPicPr>
          <p:cNvPr id="128" name="clipboard.png" descr="clipboard.png"/>
          <p:cNvPicPr>
            <a:picLocks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943101" y="3567112"/>
            <a:ext cx="1323833" cy="132383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9" name="pasted-image.tiff" descr="pasted-image.tif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42701" y="3568700"/>
            <a:ext cx="1320801" cy="1320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pasted-image.tiff" descr="pasted-image.tif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342901" y="3568700"/>
            <a:ext cx="1320801" cy="1320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1" name="pasted-image.tiff" descr="pasted-image.tif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555501" y="5080000"/>
            <a:ext cx="1320801" cy="1320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2" name="pasted-image.tiff" descr="pasted-image.tiff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3231901" y="5080000"/>
            <a:ext cx="1320801" cy="1320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Arrow" descr="Arrow"/>
          <p:cNvPicPr>
            <a:picLocks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5835650" y="4190042"/>
            <a:ext cx="2519747" cy="1373516"/>
          </a:xfrm>
          <a:prstGeom prst="rect">
            <a:avLst/>
          </a:prstGeom>
          <a:effectLst>
            <a:outerShdw blurRad="381000" dist="119618" rotWithShape="0">
              <a:srgbClr val="000000">
                <a:alpha val="75000"/>
              </a:srgbClr>
            </a:outerShdw>
          </a:effectLst>
        </p:spPr>
      </p:pic>
      <p:pic>
        <p:nvPicPr>
          <p:cNvPr id="134" name="pasted-image.tiff" descr="pasted-image.tiff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8437760" y="3751277"/>
            <a:ext cx="3810001" cy="2251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5" name="Page2.m4a" descr="Page2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>
            <a:extLst/>
          </a:blip>
          <a:stretch>
            <a:fillRect/>
          </a:stretch>
        </p:blipFill>
        <p:spPr>
          <a:xfrm>
            <a:off x="9060259" y="7707312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271" fill="hold"/>
                                        <p:tgtEl>
                                          <p:spTgt spid="1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13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Our current system costs us $4000 a month and does not benefit us.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>
              <a:defRPr sz="4500"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rPr dirty="0"/>
              <a:t>Our current system costs us $4000 a month and does not benefit us.</a:t>
            </a:r>
          </a:p>
        </p:txBody>
      </p:sp>
      <p:pic>
        <p:nvPicPr>
          <p:cNvPr id="138" name="pasted-image.tiff" descr="pasted-image.tif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40222" y="3924300"/>
            <a:ext cx="3175001" cy="3175000"/>
          </a:xfrm>
          <a:prstGeom prst="rect">
            <a:avLst/>
          </a:prstGeom>
          <a:ln w="12700">
            <a:miter lim="400000"/>
          </a:ln>
          <a:effectLst>
            <a:outerShdw blurRad="381000" dist="119618" rotWithShape="0">
              <a:srgbClr val="000000">
                <a:alpha val="75000"/>
              </a:srgbClr>
            </a:outerShdw>
          </a:effectLst>
        </p:spPr>
      </p:pic>
      <p:pic>
        <p:nvPicPr>
          <p:cNvPr id="139" name="pasted-image.tiff" descr="pasted-image.tif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390705" y="3487438"/>
            <a:ext cx="3810001" cy="3642324"/>
          </a:xfrm>
          <a:prstGeom prst="rect">
            <a:avLst/>
          </a:prstGeom>
          <a:ln w="12700">
            <a:miter lim="400000"/>
          </a:ln>
          <a:effectLst>
            <a:outerShdw blurRad="381000" dist="119618" rotWithShape="0">
              <a:srgbClr val="000000">
                <a:alpha val="75000"/>
              </a:srgbClr>
            </a:outerShdw>
          </a:effectLst>
        </p:spPr>
      </p:pic>
      <p:pic>
        <p:nvPicPr>
          <p:cNvPr id="140" name="pasted-image.tiff" descr="pasted-image.tiff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5067300" y="4241800"/>
            <a:ext cx="2540000" cy="2540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1" name="Page3.m4a" descr="Page3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>
            <a:extLst/>
          </a:blip>
          <a:stretch>
            <a:fillRect/>
          </a:stretch>
        </p:blipFill>
        <p:spPr>
          <a:xfrm>
            <a:off x="10613628" y="8334176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935" fill="hold"/>
                                        <p:tgtEl>
                                          <p:spTgt spid="1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141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he best system for After 3 is ProCare Software (based on 700 students) per month.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 defTabSz="508254">
              <a:defRPr sz="4176"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t>The best system for After 3 is ProCare Software (based on 700 students) per month.</a:t>
            </a:r>
          </a:p>
        </p:txBody>
      </p:sp>
      <p:graphicFrame>
        <p:nvGraphicFramePr>
          <p:cNvPr id="144" name="2D Column Chart"/>
          <p:cNvGraphicFramePr/>
          <p:nvPr/>
        </p:nvGraphicFramePr>
        <p:xfrm>
          <a:off x="345502" y="2383840"/>
          <a:ext cx="11940468" cy="71372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45" name="Page4.m4a" descr="Page4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1608792" y="8674298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080" fill="hold"/>
                                        <p:tgtEl>
                                          <p:spTgt spid="1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14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roCare has a more expensive start up but still the most affordable and beneficial.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>
              <a:defRPr sz="3600"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rPr dirty="0" err="1"/>
              <a:t>ProCare</a:t>
            </a:r>
            <a:r>
              <a:rPr dirty="0"/>
              <a:t> has a more expensive start up but </a:t>
            </a:r>
            <a:r>
              <a:rPr strike="sngStrike" dirty="0">
                <a:solidFill>
                  <a:srgbClr val="FF0000"/>
                </a:solidFill>
              </a:rPr>
              <a:t>still</a:t>
            </a:r>
            <a:r>
              <a:rPr dirty="0"/>
              <a:t> </a:t>
            </a:r>
            <a:r>
              <a:rPr lang="en-US" dirty="0" smtClean="0">
                <a:solidFill>
                  <a:srgbClr val="FF0000"/>
                </a:solidFill>
              </a:rPr>
              <a:t>also is</a:t>
            </a:r>
            <a:r>
              <a:rPr lang="en-US" dirty="0" smtClean="0"/>
              <a:t> </a:t>
            </a:r>
            <a:r>
              <a:rPr dirty="0" smtClean="0"/>
              <a:t>the </a:t>
            </a:r>
            <a:r>
              <a:rPr dirty="0"/>
              <a:t>most affordable and beneficial.</a:t>
            </a:r>
          </a:p>
        </p:txBody>
      </p:sp>
      <p:graphicFrame>
        <p:nvGraphicFramePr>
          <p:cNvPr id="148" name="3D Column Chart"/>
          <p:cNvGraphicFramePr/>
          <p:nvPr/>
        </p:nvGraphicFramePr>
        <p:xfrm>
          <a:off x="1071019" y="3480839"/>
          <a:ext cx="10897159" cy="5593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49" name="Page5.m4a" descr="Page5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extLst/>
          </a:blip>
          <a:stretch>
            <a:fillRect/>
          </a:stretch>
        </p:blipFill>
        <p:spPr>
          <a:xfrm>
            <a:off x="12304216" y="9006185"/>
            <a:ext cx="571501" cy="5715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1508" fill="hold"/>
                                        <p:tgtEl>
                                          <p:spTgt spid="1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14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roCare will streamline our company while saving money.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 defTabSz="457200">
              <a:defRPr sz="3600">
                <a:uFill>
                  <a:solidFill>
                    <a:srgbClr val="000000"/>
                  </a:solidFill>
                </a:uFill>
                <a:latin typeface="Avenir Next"/>
                <a:ea typeface="Avenir Next"/>
                <a:cs typeface="Avenir Next"/>
                <a:sym typeface="Avenir Next"/>
              </a:defRPr>
            </a:lvl1pPr>
          </a:lstStyle>
          <a:p>
            <a:r>
              <a:rPr dirty="0" err="1"/>
              <a:t>ProCare</a:t>
            </a:r>
            <a:r>
              <a:rPr dirty="0"/>
              <a:t> will streamline our company while saving money.</a:t>
            </a:r>
          </a:p>
        </p:txBody>
      </p:sp>
      <p:pic>
        <p:nvPicPr>
          <p:cNvPr id="152" name="Arrow" descr="Arrow"/>
          <p:cNvPicPr>
            <a:picLocks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242526" y="4190042"/>
            <a:ext cx="2519748" cy="1373516"/>
          </a:xfrm>
          <a:prstGeom prst="rect">
            <a:avLst/>
          </a:prstGeom>
          <a:effectLst>
            <a:outerShdw blurRad="381000" dist="119618" rotWithShape="0">
              <a:srgbClr val="000000">
                <a:alpha val="75000"/>
              </a:srgbClr>
            </a:outerShdw>
          </a:effectLst>
        </p:spPr>
      </p:pic>
      <p:pic>
        <p:nvPicPr>
          <p:cNvPr id="153" name="pasted-image.tiff" descr="pasted-image.tif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996932" y="3325812"/>
            <a:ext cx="4445001" cy="3486275"/>
          </a:xfrm>
          <a:prstGeom prst="rect">
            <a:avLst/>
          </a:prstGeom>
          <a:ln w="12700">
            <a:miter lim="400000"/>
          </a:ln>
        </p:spPr>
      </p:pic>
      <p:pic>
        <p:nvPicPr>
          <p:cNvPr id="154" name="Page 6.m4a" descr="Page 6.m4a"/>
          <p:cNvPicPr>
            <a:picLocks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/>
          </a:blip>
          <a:stretch>
            <a:fillRect/>
          </a:stretch>
        </p:blipFill>
        <p:spPr>
          <a:xfrm>
            <a:off x="11610776" y="8692356"/>
            <a:ext cx="571501" cy="571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5" name="pasted-image.tiff" descr="pasted-image.tiff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428228" y="2285900"/>
            <a:ext cx="1905001" cy="1905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6" name="pasted-image.tiff" descr="pasted-image.tiff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2571650" y="2839938"/>
            <a:ext cx="1905001" cy="10001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7" name="pasted-image.tiff" descr="pasted-image.tiff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336301" y="4408549"/>
            <a:ext cx="1320801" cy="1320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8" name="pasted-image.tiff" descr="pasted-image.tiff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961901" y="4408549"/>
            <a:ext cx="1320801" cy="1320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pasted-image.tiff" descr="pasted-image.tiff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3587501" y="4267001"/>
            <a:ext cx="1320801" cy="1320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pasted-image.tiff" descr="pasted-image.tiff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945901" y="6297836"/>
            <a:ext cx="1320801" cy="1320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pasted-image.tiff" descr="pasted-image.tiff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2863750" y="6297836"/>
            <a:ext cx="1320801" cy="1320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70" fill="hold"/>
                                        <p:tgtEl>
                                          <p:spTgt spid="1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15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95</Words>
  <Application>Microsoft Office PowerPoint</Application>
  <PresentationFormat>Custom</PresentationFormat>
  <Paragraphs>11</Paragraphs>
  <Slides>6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Avenir Next</vt:lpstr>
      <vt:lpstr>Helvetica Light</vt:lpstr>
      <vt:lpstr>Helvetica Neue</vt:lpstr>
      <vt:lpstr>Helvetica Neue Light</vt:lpstr>
      <vt:lpstr>Helvetica Neue Medium</vt:lpstr>
      <vt:lpstr>Helvetica Neue Thin</vt:lpstr>
      <vt:lpstr>White</vt:lpstr>
      <vt:lpstr>After3 After-School Program</vt:lpstr>
      <vt:lpstr>An electronic system will streamline work time and raise productivity.</vt:lpstr>
      <vt:lpstr>Our current system costs us $4000 a month and does not benefit us.</vt:lpstr>
      <vt:lpstr>The best system for After 3 is ProCare Software (based on 700 students) per month.</vt:lpstr>
      <vt:lpstr>ProCare has a more expensive start up but still also is the most affordable and beneficial.</vt:lpstr>
      <vt:lpstr>ProCare will streamline our company while saving money.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After3 After-School Program</dc:title>
  <dc:creator>Joe Sample</dc:creator>
  <cp:lastModifiedBy>Joe Sample</cp:lastModifiedBy>
  <cp:revision>4</cp:revision>
  <dcterms:modified xsi:type="dcterms:W3CDTF">2017-11-16T15:19:26Z</dcterms:modified>
</cp:coreProperties>
</file>